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  <p:sldMasterId id="2147483674" r:id="rId4"/>
    <p:sldMasterId id="2147483661" r:id="rId5"/>
  </p:sldMasterIdLst>
  <p:notesMasterIdLst>
    <p:notesMasterId r:id="rId13"/>
  </p:notesMasterIdLst>
  <p:sldIdLst>
    <p:sldId id="269" r:id="rId6"/>
    <p:sldId id="273" r:id="rId7"/>
    <p:sldId id="283" r:id="rId8"/>
    <p:sldId id="294" r:id="rId9"/>
    <p:sldId id="282" r:id="rId10"/>
    <p:sldId id="295" r:id="rId11"/>
    <p:sldId id="296" r:id="rId12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3F3DAAD7-D56C-4526-A872-99B653579593}">
          <p14:sldIdLst>
            <p14:sldId id="269"/>
            <p14:sldId id="273"/>
            <p14:sldId id="283"/>
            <p14:sldId id="294"/>
            <p14:sldId id="282"/>
            <p14:sldId id="295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4337"/>
    <a:srgbClr val="102B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Stijl, gemiddeld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03" autoAdjust="0"/>
    <p:restoredTop sz="83151" autoAdjust="0"/>
  </p:normalViewPr>
  <p:slideViewPr>
    <p:cSldViewPr snapToGrid="0">
      <p:cViewPr>
        <p:scale>
          <a:sx n="84" d="100"/>
          <a:sy n="84" d="100"/>
        </p:scale>
        <p:origin x="1296" y="3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3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39CEF8-D931-4635-9D59-897EC15C6356}" type="datetimeFigureOut">
              <a:rPr lang="nl-BE" smtClean="0"/>
              <a:t>16/10/2025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485BF0-3D51-4747-9D20-CE4DB12E4A7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50278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De wereldeconomie van vandaag is een paradox.</a:t>
            </a:r>
            <a:br>
              <a:rPr lang="nl-BE" dirty="0"/>
            </a:br>
            <a:r>
              <a:rPr lang="nl-BE" dirty="0"/>
              <a:t>Aan de oppervlakte lijkt alles goed: aandelen staan op recordniveaus, de volatiliteit is laag, en beleggers lijken gerustgesteld dat het ergste achter ons ligt.</a:t>
            </a:r>
            <a:br>
              <a:rPr lang="nl-BE" dirty="0"/>
            </a:br>
            <a:r>
              <a:rPr lang="nl-BE" dirty="0"/>
              <a:t>Maar als je even onder die oppervlakte kijkt, zie je barstjes in de fundering.</a:t>
            </a:r>
          </a:p>
          <a:p>
            <a:r>
              <a:rPr lang="nl-BE" dirty="0"/>
              <a:t>De groei vertraagt, schulden stapelen zich op, en de rente blijft hoger dan velen hadden verwacht.</a:t>
            </a:r>
            <a:br>
              <a:rPr lang="nl-BE" dirty="0"/>
            </a:br>
            <a:r>
              <a:rPr lang="nl-BE" dirty="0"/>
              <a:t>We bevinden ons in een fragiele evenwichtsfase — één waar optimisme en realiteit elkaar raken.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485BF0-3D51-4747-9D20-CE4DB12E4A7F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1096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De voorbije weken bracht het IMF een opvallend duidelijke waarschuwing uit.</a:t>
            </a:r>
            <a:br>
              <a:rPr lang="nl-BE" dirty="0"/>
            </a:br>
            <a:r>
              <a:rPr lang="nl-BE" dirty="0"/>
              <a:t>Op 14 oktober publiceerden ze hun </a:t>
            </a:r>
            <a:r>
              <a:rPr lang="nl-BE" i="1" dirty="0"/>
              <a:t>Global Financial Stability Report</a:t>
            </a:r>
            <a:r>
              <a:rPr lang="nl-BE" dirty="0"/>
              <a:t> met als kernboodschap: </a:t>
            </a:r>
            <a:r>
              <a:rPr lang="nl-BE" b="1" dirty="0"/>
              <a:t>“de kans op een wanordelijke correctie in de markten stijgt.”</a:t>
            </a:r>
            <a:endParaRPr lang="nl-BE" dirty="0"/>
          </a:p>
          <a:p>
            <a:r>
              <a:rPr lang="nl-BE" dirty="0"/>
              <a:t>Wat bedoelen ze met zo’n “wanordelijke correctie”?</a:t>
            </a:r>
            <a:br>
              <a:rPr lang="nl-BE" dirty="0"/>
            </a:br>
            <a:r>
              <a:rPr lang="nl-BE" dirty="0"/>
              <a:t>Eigenlijk dat activaprijzen — aandelen, vastgoed, krediet — te ver zijn losgekomen van de economische realiteit.</a:t>
            </a:r>
            <a:br>
              <a:rPr lang="nl-BE" dirty="0"/>
            </a:br>
            <a:r>
              <a:rPr lang="nl-BE" dirty="0"/>
              <a:t>De S&amp;P 500 is dit jaar alweer ruim </a:t>
            </a:r>
            <a:r>
              <a:rPr lang="nl-BE" b="1" dirty="0"/>
              <a:t>14 %</a:t>
            </a:r>
            <a:r>
              <a:rPr lang="nl-BE" dirty="0"/>
              <a:t> gestegen, de Europese STOXX 600 bijna </a:t>
            </a:r>
            <a:r>
              <a:rPr lang="nl-BE" b="1" dirty="0"/>
              <a:t>16 %</a:t>
            </a:r>
            <a:r>
              <a:rPr lang="nl-BE" dirty="0"/>
              <a:t>.</a:t>
            </a:r>
            <a:br>
              <a:rPr lang="nl-BE" dirty="0"/>
            </a:br>
            <a:r>
              <a:rPr lang="nl-BE" dirty="0"/>
              <a:t>En dat terwijl de reële groei wereldwijd amper boven de 3 % ligt en de productiviteitsgroei in de VS de laagste is sinds 2015.</a:t>
            </a:r>
            <a:br>
              <a:rPr lang="nl-BE" dirty="0"/>
            </a:br>
            <a:r>
              <a:rPr lang="nl-BE" dirty="0"/>
              <a:t>Er is dus duidelijk een kloof tussen marktsentiment en fundamenten.</a:t>
            </a:r>
          </a:p>
          <a:p>
            <a:r>
              <a:rPr lang="nl-BE" dirty="0"/>
              <a:t>Dat verschil zien we vooral in de waardering.</a:t>
            </a:r>
            <a:br>
              <a:rPr lang="nl-BE" dirty="0"/>
            </a:br>
            <a:r>
              <a:rPr lang="nl-BE" dirty="0"/>
              <a:t>De </a:t>
            </a:r>
            <a:r>
              <a:rPr lang="nl-BE" i="1" dirty="0"/>
              <a:t>price-to-earnings</a:t>
            </a:r>
            <a:r>
              <a:rPr lang="nl-BE" dirty="0"/>
              <a:t>-ratio’s van grote indices zitten opnieuw boven de niveaus van 2021, toen geld nog gratis was.</a:t>
            </a:r>
            <a:br>
              <a:rPr lang="nl-BE" dirty="0"/>
            </a:br>
            <a:r>
              <a:rPr lang="nl-BE" dirty="0"/>
              <a:t>Maar nu leven we in een omgeving waar kapitaal wél weer een prijs heeft.</a:t>
            </a:r>
            <a:br>
              <a:rPr lang="nl-BE" dirty="0"/>
            </a:br>
            <a:r>
              <a:rPr lang="nl-BE" dirty="0"/>
              <a:t>En dat maakt markten kwetsbaar.</a:t>
            </a:r>
          </a:p>
          <a:p>
            <a:r>
              <a:rPr lang="nl-BE" b="1" dirty="0"/>
              <a:t>(integratie educatief moment)</a:t>
            </a:r>
            <a:br>
              <a:rPr lang="nl-BE" dirty="0"/>
            </a:br>
            <a:r>
              <a:rPr lang="nl-BE" dirty="0"/>
              <a:t>Wat we hier in feite zien, is een klassiek geval van </a:t>
            </a:r>
            <a:r>
              <a:rPr lang="nl-BE" i="1" dirty="0"/>
              <a:t>multiple-expansie</a:t>
            </a:r>
            <a:r>
              <a:rPr lang="nl-BE" dirty="0"/>
              <a:t>: aandelen stijgen niet omdat bedrijven meer winst maken, maar omdat beleggers bereid zijn méér te betalen per euro winst.</a:t>
            </a:r>
            <a:br>
              <a:rPr lang="nl-BE" dirty="0"/>
            </a:br>
            <a:r>
              <a:rPr lang="nl-BE" dirty="0"/>
              <a:t>Zolang de rente laag is, kan dat. Maar bij hogere reële rente worden toekomstige winsten minder waard — en dus ook de multiple zelf.</a:t>
            </a:r>
            <a:br>
              <a:rPr lang="nl-BE" dirty="0"/>
            </a:br>
            <a:r>
              <a:rPr lang="nl-BE" dirty="0"/>
              <a:t>Het IMF noemt dat “asymmetrisch risico”: er is nog weinig ruimte voor verdere stijgingen, maar wél veel ruimte voor correctie.</a:t>
            </a:r>
          </a:p>
          <a:p>
            <a:r>
              <a:rPr lang="nl-BE" dirty="0"/>
              <a:t>En daar moeten we als beleggers alert voor zijn: de markt lijkt kalm, maar de prijsvorming rust op vertrouwen, niet op cashflow.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485BF0-3D51-4747-9D20-CE4DB12E4A7F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37014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De tweede boodschap van het IMF gaat over iets fundamentelers: </a:t>
            </a:r>
            <a:r>
              <a:rPr lang="nl-BE" b="1" dirty="0"/>
              <a:t>de schulddynamiek</a:t>
            </a:r>
            <a:r>
              <a:rPr lang="nl-BE" dirty="0"/>
              <a:t>.</a:t>
            </a:r>
            <a:br>
              <a:rPr lang="nl-BE" dirty="0"/>
            </a:br>
            <a:r>
              <a:rPr lang="nl-BE" dirty="0"/>
              <a:t>Wereldwijd bedraagt de overheidsschuld inmiddels </a:t>
            </a:r>
            <a:r>
              <a:rPr lang="nl-BE" b="1" dirty="0"/>
              <a:t>94 % van het wereld-BBP</a:t>
            </a:r>
            <a:r>
              <a:rPr lang="nl-BE" dirty="0"/>
              <a:t> en zal tegen 2029 waarschijnlijk de kaap van </a:t>
            </a:r>
            <a:r>
              <a:rPr lang="nl-BE" b="1" dirty="0"/>
              <a:t>100 %</a:t>
            </a:r>
            <a:r>
              <a:rPr lang="nl-BE" dirty="0"/>
              <a:t> overschrijden — het hoogste peil sinds 1946.</a:t>
            </a:r>
          </a:p>
          <a:p>
            <a:r>
              <a:rPr lang="nl-BE" dirty="0"/>
              <a:t>Dat heeft directe gevolgen voor de markt.</a:t>
            </a:r>
            <a:br>
              <a:rPr lang="nl-BE" dirty="0"/>
            </a:br>
            <a:r>
              <a:rPr lang="nl-BE" dirty="0"/>
              <a:t>Overheden moeten immers meer lenen om aflopende schulden te herfinancieren, en dat precies in een omgeving met hogere rentes.</a:t>
            </a:r>
            <a:br>
              <a:rPr lang="nl-BE" dirty="0"/>
            </a:br>
            <a:r>
              <a:rPr lang="nl-BE" dirty="0"/>
              <a:t>Het resultaat: stijgende financieringskosten, minder ruimte voor groei-investeringen, en dus structurele druk op begrotingen.</a:t>
            </a:r>
          </a:p>
          <a:p>
            <a:r>
              <a:rPr lang="nl-BE" b="1" dirty="0"/>
              <a:t>(integratie educatief moment)</a:t>
            </a:r>
            <a:br>
              <a:rPr lang="nl-BE" dirty="0"/>
            </a:br>
            <a:r>
              <a:rPr lang="nl-BE" dirty="0"/>
              <a:t>Een interessant punt hier is dat hoge schuld de relatie tussen begrotings- en monetaire politiek verandert.</a:t>
            </a:r>
            <a:br>
              <a:rPr lang="nl-BE" dirty="0"/>
            </a:br>
            <a:r>
              <a:rPr lang="nl-BE" dirty="0"/>
              <a:t>Regeringen met hoge schuld hebben er belang bij dat inflatie niet té snel verdwijnt, want inflatie </a:t>
            </a:r>
            <a:r>
              <a:rPr lang="nl-BE" b="1" dirty="0"/>
              <a:t>ontwaardt</a:t>
            </a:r>
            <a:r>
              <a:rPr lang="nl-BE" dirty="0"/>
              <a:t> schulden.</a:t>
            </a:r>
            <a:br>
              <a:rPr lang="nl-BE" dirty="0"/>
            </a:br>
            <a:r>
              <a:rPr lang="nl-BE" dirty="0"/>
              <a:t>Dat noemen we in de economische literatuur “financial repression”: centrale banken houden de rente kunstmatig iets lager dan de inflatie om de schuld langzaam weg te eroderen.</a:t>
            </a:r>
            <a:br>
              <a:rPr lang="nl-BE" dirty="0"/>
            </a:br>
            <a:r>
              <a:rPr lang="nl-BE" dirty="0"/>
              <a:t>Voor beleggers is dat slecht nieuws, want het betekent dat de reële rente — de rente na inflatie — lager blijft dan de marktrente suggereert.</a:t>
            </a:r>
          </a:p>
          <a:p>
            <a:r>
              <a:rPr lang="nl-BE" dirty="0"/>
              <a:t>Het IMF waarschuwt dat deze fiscale druk de markten fundamenteel heeft veranderd.</a:t>
            </a:r>
            <a:br>
              <a:rPr lang="nl-BE" dirty="0"/>
            </a:br>
            <a:r>
              <a:rPr lang="nl-BE" dirty="0"/>
              <a:t>Het paradigma van de voorbije tien jaar — goedkope schuld, hoge waarderingen — kantelt.</a:t>
            </a:r>
            <a:br>
              <a:rPr lang="nl-BE" dirty="0"/>
            </a:br>
            <a:r>
              <a:rPr lang="nl-BE" dirty="0"/>
              <a:t>We stappen een periode binnen waarin kapitaal weer schaars is en geld weer rendement eist.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485BF0-3D51-4747-9D20-CE4DB12E4A7F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66836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Tegelijk blijft rente het centrale gespreksonderwerp.</a:t>
            </a:r>
            <a:br>
              <a:rPr lang="nl-BE" dirty="0"/>
            </a:br>
            <a:r>
              <a:rPr lang="nl-BE" dirty="0"/>
              <a:t>Jay Powell, voorzitter van de Fed, liet vorige week verstaan dat </a:t>
            </a:r>
            <a:r>
              <a:rPr lang="nl-BE" b="1" dirty="0"/>
              <a:t>renteverlagingen</a:t>
            </a:r>
            <a:r>
              <a:rPr lang="nl-BE" dirty="0"/>
              <a:t> mogelijk zijn zodra de arbeidsmarkt verder afkoelt.</a:t>
            </a:r>
            <a:br>
              <a:rPr lang="nl-BE" dirty="0"/>
            </a:br>
            <a:r>
              <a:rPr lang="nl-BE" dirty="0"/>
              <a:t>Dat gaf even hoop op een nieuw </a:t>
            </a:r>
            <a:r>
              <a:rPr lang="nl-BE" i="1" dirty="0"/>
              <a:t>“soft-landing”</a:t>
            </a:r>
            <a:r>
              <a:rPr lang="nl-BE" dirty="0"/>
              <a:t>-scenario.</a:t>
            </a:r>
          </a:p>
          <a:p>
            <a:r>
              <a:rPr lang="nl-BE" dirty="0"/>
              <a:t>Maar kijk wat er écht gebeurt op de obligatiemarkt: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De Amerikaanse 10-jaars Treasury blijft hangen rond </a:t>
            </a:r>
            <a:r>
              <a:rPr lang="nl-BE" b="1" dirty="0"/>
              <a:t>4,3 %</a:t>
            </a:r>
            <a:r>
              <a:rPr lang="nl-BE" dirty="0"/>
              <a:t>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De Duitse Bund rond </a:t>
            </a:r>
            <a:r>
              <a:rPr lang="nl-BE" b="1" dirty="0"/>
              <a:t>2,7 %</a:t>
            </a:r>
            <a:r>
              <a:rPr lang="nl-BE" dirty="0"/>
              <a:t>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En de Franse OAT op </a:t>
            </a:r>
            <a:r>
              <a:rPr lang="nl-BE" b="1" dirty="0"/>
              <a:t>3 %</a:t>
            </a:r>
            <a:r>
              <a:rPr lang="nl-BE" dirty="0"/>
              <a:t>.</a:t>
            </a:r>
          </a:p>
          <a:p>
            <a:r>
              <a:rPr lang="nl-BE" dirty="0"/>
              <a:t>De korte rente mag dalen, maar de </a:t>
            </a:r>
            <a:r>
              <a:rPr lang="nl-BE" b="1" dirty="0"/>
              <a:t>lange rente</a:t>
            </a:r>
            <a:r>
              <a:rPr lang="nl-BE" dirty="0"/>
              <a:t> weigert te zakken.</a:t>
            </a:r>
            <a:br>
              <a:rPr lang="nl-BE" dirty="0"/>
            </a:br>
            <a:r>
              <a:rPr lang="nl-BE" dirty="0"/>
              <a:t>Dat komt omdat beleggers niet alleen naar het beleid van centrale banken kijken, maar ook naar risico’s op langere termijn.</a:t>
            </a:r>
          </a:p>
          <a:p>
            <a:r>
              <a:rPr lang="nl-BE" b="1" dirty="0"/>
              <a:t>(integratie educatief moment)</a:t>
            </a:r>
            <a:br>
              <a:rPr lang="nl-BE" dirty="0"/>
            </a:br>
            <a:r>
              <a:rPr lang="nl-BE" dirty="0"/>
              <a:t>Dit is een goed moment om het verschil te begrijpen tussen de </a:t>
            </a:r>
            <a:r>
              <a:rPr lang="nl-BE" b="1" dirty="0"/>
              <a:t>beleidsrente</a:t>
            </a:r>
            <a:r>
              <a:rPr lang="nl-BE" dirty="0"/>
              <a:t> en de </a:t>
            </a:r>
            <a:r>
              <a:rPr lang="nl-BE" b="1" dirty="0"/>
              <a:t>term-premie</a:t>
            </a:r>
            <a:r>
              <a:rPr lang="nl-BE" dirty="0"/>
              <a:t>.</a:t>
            </a:r>
            <a:br>
              <a:rPr lang="nl-BE" dirty="0"/>
            </a:br>
            <a:r>
              <a:rPr lang="nl-BE" dirty="0"/>
              <a:t>De beleidsrente is wat de centrale bank controleert: het korte eind van de curve.</a:t>
            </a:r>
            <a:br>
              <a:rPr lang="nl-BE" dirty="0"/>
            </a:br>
            <a:r>
              <a:rPr lang="nl-BE" dirty="0"/>
              <a:t>De term-premie is wat beleggers eisen als compensatie voor onzekerheid over inflatie, schuld en geopolitiek.</a:t>
            </a:r>
            <a:br>
              <a:rPr lang="nl-BE" dirty="0"/>
            </a:br>
            <a:r>
              <a:rPr lang="nl-BE" dirty="0"/>
              <a:t>En die premie stijgt nu weer.</a:t>
            </a:r>
            <a:br>
              <a:rPr lang="nl-BE" dirty="0"/>
            </a:br>
            <a:r>
              <a:rPr lang="nl-BE" dirty="0"/>
              <a:t>Zelfs als de Fed verlaagt, kan de markt hogere rentes blijven eisen.</a:t>
            </a:r>
          </a:p>
          <a:p>
            <a:r>
              <a:rPr lang="nl-BE" dirty="0"/>
              <a:t>Voor de portefeuille betekent dat: </a:t>
            </a:r>
            <a:r>
              <a:rPr lang="nl-BE" b="1" dirty="0"/>
              <a:t>duration is weer gevaarlijk</a:t>
            </a:r>
            <a:r>
              <a:rPr lang="nl-BE" dirty="0"/>
              <a:t>.</a:t>
            </a:r>
            <a:br>
              <a:rPr lang="nl-BE" dirty="0"/>
            </a:br>
            <a:r>
              <a:rPr lang="nl-BE" dirty="0"/>
              <a:t>Een stijging van één procentpunt in de 10-jaarsrente betekent ruwweg een koersverlies van 8 à 10 % op een obligatie met die looptijd.</a:t>
            </a:r>
            <a:br>
              <a:rPr lang="nl-BE" dirty="0"/>
            </a:br>
            <a:r>
              <a:rPr lang="nl-BE" dirty="0"/>
              <a:t>Kortere looptijden bieden dus vandaag een beter risico-rendementprofiel.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485BF0-3D51-4747-9D20-CE4DB12E4A7F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3893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Laatste luik: Europa.</a:t>
            </a:r>
            <a:br>
              <a:rPr lang="nl-BE" dirty="0"/>
            </a:br>
            <a:r>
              <a:rPr lang="nl-BE" dirty="0"/>
              <a:t>Hier speelt een ander risico: </a:t>
            </a:r>
            <a:r>
              <a:rPr lang="nl-BE" b="1" dirty="0"/>
              <a:t>politieke instabiliteit en zwakke groei.</a:t>
            </a:r>
            <a:endParaRPr lang="nl-BE" dirty="0"/>
          </a:p>
          <a:p>
            <a:r>
              <a:rPr lang="nl-BE" dirty="0"/>
              <a:t>Frankrijk is daar het duidelijkste voorbeeld van.</a:t>
            </a:r>
            <a:br>
              <a:rPr lang="nl-BE" dirty="0"/>
            </a:br>
            <a:r>
              <a:rPr lang="nl-BE" dirty="0"/>
              <a:t>Premier Sébastien Lecornu diende zijn ontslag in, amper vier weken na zijn benoeming.</a:t>
            </a:r>
            <a:br>
              <a:rPr lang="nl-BE" dirty="0"/>
            </a:br>
            <a:r>
              <a:rPr lang="nl-BE" dirty="0"/>
              <a:t>Dat toont hoe moeilijk Macron het heeft om hervormingen door te voeren.</a:t>
            </a:r>
            <a:br>
              <a:rPr lang="nl-BE" dirty="0"/>
            </a:br>
            <a:r>
              <a:rPr lang="nl-BE" dirty="0"/>
              <a:t>Zijn pensioen- en begrotingshervorming — cruciaal om het tekort te verminderen — ligt opnieuw stil.</a:t>
            </a:r>
            <a:br>
              <a:rPr lang="nl-BE" dirty="0"/>
            </a:br>
            <a:r>
              <a:rPr lang="nl-BE" dirty="0"/>
              <a:t>Het tekort blijft boven </a:t>
            </a:r>
            <a:r>
              <a:rPr lang="nl-BE" b="1" dirty="0"/>
              <a:t>5 % van het BBP</a:t>
            </a:r>
            <a:r>
              <a:rPr lang="nl-BE" dirty="0"/>
              <a:t>, terwijl de Europese limiet 3 % is.</a:t>
            </a:r>
          </a:p>
          <a:p>
            <a:r>
              <a:rPr lang="nl-BE" dirty="0"/>
              <a:t>De markten reageerden even opgelucht dat er geen nieuwe verkiezingen komen, maar structureel blijft het risico groot.</a:t>
            </a:r>
            <a:br>
              <a:rPr lang="nl-BE" dirty="0"/>
            </a:br>
            <a:r>
              <a:rPr lang="nl-BE" dirty="0"/>
              <a:t>De </a:t>
            </a:r>
            <a:r>
              <a:rPr lang="nl-BE" i="1" dirty="0"/>
              <a:t>OAT-Bund-spread</a:t>
            </a:r>
            <a:r>
              <a:rPr lang="nl-BE" dirty="0"/>
              <a:t> schommelt rond 55 basispunten — bijna dubbel zoveel als in 2021.</a:t>
            </a:r>
          </a:p>
          <a:p>
            <a:r>
              <a:rPr lang="nl-BE" dirty="0"/>
              <a:t>Zelfs België ontsnapte maar net aan een downgrade; Moody’s hield de rating vast op </a:t>
            </a:r>
            <a:r>
              <a:rPr lang="nl-BE" i="1" dirty="0"/>
              <a:t>Aa3</a:t>
            </a:r>
            <a:r>
              <a:rPr lang="nl-BE" dirty="0"/>
              <a:t>, maar met een negatieve outlook.</a:t>
            </a:r>
            <a:br>
              <a:rPr lang="nl-BE" dirty="0"/>
            </a:br>
            <a:r>
              <a:rPr lang="nl-BE" dirty="0"/>
              <a:t>Dat betekent: het volgende slechte begrotingsjaar, en we zakken een trap lager.</a:t>
            </a:r>
          </a:p>
          <a:p>
            <a:r>
              <a:rPr lang="nl-BE" b="1" dirty="0"/>
              <a:t>(integratie educatief moment)</a:t>
            </a:r>
            <a:br>
              <a:rPr lang="nl-BE" dirty="0"/>
            </a:br>
            <a:r>
              <a:rPr lang="nl-BE" dirty="0"/>
              <a:t>Voor studenten economie is dit een interessant voorbeeld van </a:t>
            </a:r>
            <a:r>
              <a:rPr lang="nl-BE" b="1" dirty="0"/>
              <a:t>risicopremie binnen een muntunie</a:t>
            </a:r>
            <a:r>
              <a:rPr lang="nl-BE" dirty="0"/>
              <a:t>.</a:t>
            </a:r>
            <a:br>
              <a:rPr lang="nl-BE" dirty="0"/>
            </a:br>
            <a:r>
              <a:rPr lang="nl-BE" dirty="0"/>
              <a:t>Alle landen delen één munt, maar niet hetzelfde risico.</a:t>
            </a:r>
            <a:br>
              <a:rPr lang="nl-BE" dirty="0"/>
            </a:br>
            <a:r>
              <a:rPr lang="nl-BE" dirty="0"/>
              <a:t>Een stijgende spread in Frankrijk of Italië vergroot de druk op de ECB, want die moet balanceren tussen landen met verschillende rentes.</a:t>
            </a:r>
            <a:br>
              <a:rPr lang="nl-BE" dirty="0"/>
            </a:br>
            <a:r>
              <a:rPr lang="nl-BE" dirty="0"/>
              <a:t>Te strakke politiek schaadt het Zuiden, te losse politiek frustreert het Noorden.</a:t>
            </a:r>
            <a:br>
              <a:rPr lang="nl-BE" dirty="0"/>
            </a:br>
            <a:r>
              <a:rPr lang="nl-BE" dirty="0"/>
              <a:t>Dat structurele onevenwicht is de achilleshiel van de eurozone.</a:t>
            </a:r>
          </a:p>
          <a:p>
            <a:r>
              <a:rPr lang="nl-BE" dirty="0"/>
              <a:t>Voor beleggers vertaalt dit zich in twee concrete observaties:</a:t>
            </a:r>
          </a:p>
          <a:p>
            <a:pPr>
              <a:buFont typeface="+mj-lt"/>
              <a:buAutoNum type="arabicPeriod"/>
            </a:pPr>
            <a:r>
              <a:rPr lang="nl-BE" dirty="0"/>
              <a:t>Noord-Europese obligaties blijven veilig maar leveren weinig op; Zuid-Europese bieden rendement, maar met politiek risico.</a:t>
            </a:r>
          </a:p>
          <a:p>
            <a:pPr>
              <a:buFont typeface="+mj-lt"/>
              <a:buAutoNum type="arabicPeriod"/>
            </a:pPr>
            <a:r>
              <a:rPr lang="nl-BE" dirty="0"/>
              <a:t>Europese aandelen worden daardoor dubbel geraakt: door rente én door onzekerheid over begrotingsbeleid.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485BF0-3D51-4747-9D20-CE4DB12E4A7F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53309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De afgelopen week brak goud door de grens van </a:t>
            </a:r>
            <a:r>
              <a:rPr lang="nl-BE" b="1" dirty="0"/>
              <a:t>$4.200 per ounce</a:t>
            </a:r>
            <a:r>
              <a:rPr lang="nl-BE" dirty="0"/>
              <a:t>, het hoogste niveau ooit.</a:t>
            </a:r>
            <a:br>
              <a:rPr lang="nl-BE" dirty="0"/>
            </a:br>
            <a:r>
              <a:rPr lang="nl-BE" dirty="0"/>
              <a:t>Dat is opvallend, want inflatie daalt wereldwijd en centrale banken praten opnieuw over renteverlagingen.</a:t>
            </a:r>
            <a:br>
              <a:rPr lang="nl-BE" dirty="0"/>
            </a:br>
            <a:r>
              <a:rPr lang="nl-BE" dirty="0"/>
              <a:t>In een normale cyclus zou je dan eerder een </a:t>
            </a:r>
            <a:r>
              <a:rPr lang="nl-BE" i="1" dirty="0"/>
              <a:t>dalende</a:t>
            </a:r>
            <a:r>
              <a:rPr lang="nl-BE" dirty="0"/>
              <a:t> goudprijs verwachten, niet een record.</a:t>
            </a:r>
            <a:br>
              <a:rPr lang="nl-BE" dirty="0"/>
            </a:br>
            <a:r>
              <a:rPr lang="nl-BE" dirty="0"/>
              <a:t>Dus de vraag is: </a:t>
            </a:r>
            <a:r>
              <a:rPr lang="nl-BE" b="1" dirty="0"/>
              <a:t>waarom stijgt goud nu? En wat zegt dat over de markten?</a:t>
            </a:r>
            <a:endParaRPr lang="nl-BE" dirty="0"/>
          </a:p>
          <a:p>
            <a:r>
              <a:rPr lang="nl-BE" dirty="0"/>
              <a:t>Er spelen drie fundamentele factoren.</a:t>
            </a:r>
          </a:p>
          <a:p>
            <a:r>
              <a:rPr lang="nl-BE" b="1" dirty="0"/>
              <a:t>Eén: het vertrouwensaspect.</a:t>
            </a:r>
            <a:br>
              <a:rPr lang="nl-BE" dirty="0"/>
            </a:br>
            <a:r>
              <a:rPr lang="nl-BE" dirty="0"/>
              <a:t>Goud stijgt niet omdat inflatie hoog is, maar omdat </a:t>
            </a:r>
            <a:r>
              <a:rPr lang="nl-BE" b="1" dirty="0"/>
              <a:t>vertrouwen</a:t>
            </a:r>
            <a:r>
              <a:rPr lang="nl-BE" dirty="0"/>
              <a:t> in de financiële stabiliteit laag is.</a:t>
            </a:r>
            <a:br>
              <a:rPr lang="nl-BE" dirty="0"/>
            </a:br>
            <a:r>
              <a:rPr lang="nl-BE" dirty="0"/>
              <a:t>Beleggers en vooral centrale banken (zoals die van China en India) kopen goud als verzekering tegen valuta- en schuldinstabiliteit.</a:t>
            </a:r>
            <a:br>
              <a:rPr lang="nl-BE" dirty="0"/>
            </a:br>
            <a:r>
              <a:rPr lang="nl-BE" dirty="0"/>
              <a:t>In de data van de World Gold Council zien we dat centrale banken het grootste netto-aankoopvolume sinds 1967 hebben.</a:t>
            </a:r>
            <a:br>
              <a:rPr lang="nl-BE" dirty="0"/>
            </a:br>
            <a:r>
              <a:rPr lang="nl-BE" dirty="0"/>
              <a:t>Wanneer goud stijgt terwijl de dollar stabiel blijft, dan zegt dat één ding: de markt zoekt </a:t>
            </a:r>
            <a:r>
              <a:rPr lang="nl-BE" b="1" dirty="0"/>
              <a:t>zekerheid buiten het financiële systeem</a:t>
            </a:r>
            <a:r>
              <a:rPr lang="nl-BE" dirty="0"/>
              <a:t>.</a:t>
            </a:r>
          </a:p>
          <a:p>
            <a:r>
              <a:rPr lang="nl-BE" b="1" dirty="0"/>
              <a:t>(Educatief moment, geïntegreerd)</a:t>
            </a:r>
            <a:br>
              <a:rPr lang="nl-BE" dirty="0"/>
            </a:br>
            <a:r>
              <a:rPr lang="nl-BE" dirty="0"/>
              <a:t>Goud functioneert in macro-financiën niet als belegging die rendement oplevert, maar als </a:t>
            </a:r>
            <a:r>
              <a:rPr lang="nl-BE" i="1" dirty="0"/>
              <a:t>nulpunt van vertrouwen</a:t>
            </a:r>
            <a:r>
              <a:rPr lang="nl-BE" dirty="0"/>
              <a:t>.</a:t>
            </a:r>
            <a:br>
              <a:rPr lang="nl-BE" dirty="0"/>
            </a:br>
            <a:r>
              <a:rPr lang="nl-BE" dirty="0"/>
              <a:t>Zodra beleggers vrezen dat obligaties of valuta’s hun koopkracht niet meer vasthouden, verschuiven ze naar goud.</a:t>
            </a:r>
            <a:br>
              <a:rPr lang="nl-BE" dirty="0"/>
            </a:br>
            <a:r>
              <a:rPr lang="nl-BE" dirty="0"/>
              <a:t>Historisch zien we dat telkens in perioden van </a:t>
            </a:r>
            <a:r>
              <a:rPr lang="nl-BE" b="1" dirty="0"/>
              <a:t>monetaire herprijzing</a:t>
            </a:r>
            <a:r>
              <a:rPr lang="nl-BE" dirty="0"/>
              <a:t> — de jaren ’70, 2008, en nu opnieuw.</a:t>
            </a:r>
            <a:br>
              <a:rPr lang="nl-BE" dirty="0"/>
            </a:br>
            <a:r>
              <a:rPr lang="nl-BE" dirty="0"/>
              <a:t>In je grafiek rechts zie je dat: de </a:t>
            </a:r>
            <a:r>
              <a:rPr lang="nl-BE" b="1" dirty="0"/>
              <a:t>Gold-to-Inflation-ratio</a:t>
            </a:r>
            <a:r>
              <a:rPr lang="nl-BE" dirty="0"/>
              <a:t> ligt vandaag rond </a:t>
            </a:r>
            <a:r>
              <a:rPr lang="nl-BE" b="1" dirty="0"/>
              <a:t>13</a:t>
            </a:r>
            <a:r>
              <a:rPr lang="nl-BE" dirty="0"/>
              <a:t>, driemaal hoger dan het historische gemiddelde.</a:t>
            </a:r>
            <a:br>
              <a:rPr lang="nl-BE" dirty="0"/>
            </a:br>
            <a:r>
              <a:rPr lang="nl-BE" dirty="0"/>
              <a:t>Dat betekent dat de markt goud overwaardeert ten opzichte van inflatie, maar </a:t>
            </a:r>
            <a:r>
              <a:rPr lang="nl-BE" i="1" dirty="0"/>
              <a:t>onderwaardeert</a:t>
            </a:r>
            <a:r>
              <a:rPr lang="nl-BE" dirty="0"/>
              <a:t> ten opzichte van risico.</a:t>
            </a:r>
          </a:p>
          <a:p>
            <a:r>
              <a:rPr lang="nl-BE" b="1" dirty="0"/>
              <a:t>Twee: het geopolitieke element.</a:t>
            </a:r>
            <a:br>
              <a:rPr lang="nl-BE" dirty="0"/>
            </a:br>
            <a:r>
              <a:rPr lang="nl-BE" dirty="0"/>
              <a:t>De huidige spanningen tussen de VS en China versterken die trend.</a:t>
            </a:r>
            <a:br>
              <a:rPr lang="nl-BE" dirty="0"/>
            </a:br>
            <a:r>
              <a:rPr lang="nl-BE" dirty="0"/>
              <a:t>China bouwt zijn reserves om van de dollar af te stappen — het zogenaamde “de-dollarization”-proces.</a:t>
            </a:r>
            <a:br>
              <a:rPr lang="nl-BE" dirty="0"/>
            </a:br>
            <a:r>
              <a:rPr lang="nl-BE" dirty="0"/>
              <a:t>Elke toename in geopolitieke onzekerheid — handelsbeperkingen, verkiezingen, militaire spanning — werkt als brandstof voor goud.</a:t>
            </a:r>
            <a:br>
              <a:rPr lang="nl-BE" dirty="0"/>
            </a:br>
            <a:r>
              <a:rPr lang="nl-BE" dirty="0"/>
              <a:t>Zolang onzekerheid het narratief domineert, blijft goud de </a:t>
            </a:r>
            <a:r>
              <a:rPr lang="nl-BE" i="1" dirty="0"/>
              <a:t>verzekeringspremie van het financiële systeem</a:t>
            </a:r>
            <a:r>
              <a:rPr lang="nl-BE" dirty="0"/>
              <a:t>.</a:t>
            </a:r>
          </a:p>
          <a:p>
            <a:r>
              <a:rPr lang="nl-BE" b="1" dirty="0"/>
              <a:t>Drie: de structurele verschuiving van reële rente.</a:t>
            </a:r>
            <a:br>
              <a:rPr lang="nl-BE" dirty="0"/>
            </a:br>
            <a:r>
              <a:rPr lang="nl-BE" dirty="0"/>
              <a:t>Zelfs bij hogere nominale rentes blijft de </a:t>
            </a:r>
            <a:r>
              <a:rPr lang="nl-BE" b="1" dirty="0"/>
              <a:t>reële rente</a:t>
            </a:r>
            <a:r>
              <a:rPr lang="nl-BE" dirty="0"/>
              <a:t> (nominale rente minus inflatieverwachting) relatief laag.</a:t>
            </a:r>
            <a:br>
              <a:rPr lang="nl-BE" dirty="0"/>
            </a:br>
            <a:r>
              <a:rPr lang="nl-BE" dirty="0"/>
              <a:t>Dat maakt goud, dat geen rente draagt, relatief aantrekkelijk.</a:t>
            </a:r>
            <a:br>
              <a:rPr lang="nl-BE" dirty="0"/>
            </a:br>
            <a:r>
              <a:rPr lang="nl-BE" dirty="0"/>
              <a:t>Zodra obligaties nauwelijks reëel rendement opleveren, verdwijnt hun voordeel tegenover goud.</a:t>
            </a:r>
            <a:br>
              <a:rPr lang="nl-BE" dirty="0"/>
            </a:br>
            <a:r>
              <a:rPr lang="nl-BE" dirty="0"/>
              <a:t>Beleggers ruilen coupon voor zekerheid.</a:t>
            </a:r>
          </a:p>
          <a:p>
            <a:r>
              <a:rPr lang="nl-BE" dirty="0"/>
              <a:t>Als we de grafieken samen bekijken — links de stijgende goudprijs, rechts de ratio versus inflatie — dan zie je een belangrijke les voor elke belegger:</a:t>
            </a:r>
            <a:br>
              <a:rPr lang="nl-BE" dirty="0"/>
            </a:br>
            <a:r>
              <a:rPr lang="nl-BE" b="1" dirty="0"/>
              <a:t>goud is geen voorspeller van inflatie, maar een barometer van vertrouwen.</a:t>
            </a:r>
            <a:br>
              <a:rPr lang="nl-BE" dirty="0"/>
            </a:br>
            <a:r>
              <a:rPr lang="nl-BE" dirty="0"/>
              <a:t>Wanneer goud stijgt terwijl alles “goed lijkt” in de economie, dan zegt de markt eigenlijk: </a:t>
            </a:r>
            <a:r>
              <a:rPr lang="nl-BE" i="1" dirty="0"/>
              <a:t>we geloven het niet helemaal.</a:t>
            </a:r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485BF0-3D51-4747-9D20-CE4DB12E4A7F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2852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9AC517-B988-EB68-8BAC-925B8C429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715FCC8-49F3-DA7C-D48E-D96CC614E6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Klikken om de ondertitelstijl van het model te bewerken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E32E5A1-436D-5DAD-AB61-F9E63D53C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9BB1-5A5B-4779-81CE-BF22AFA9B40A}" type="datetimeFigureOut">
              <a:rPr lang="nl-BE" smtClean="0"/>
              <a:t>16/10/2025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D773E98-2CD4-4896-A8D4-721A101A6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4BCCD98-667F-C1AA-3F92-6A4B8516C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A8FF3-608E-4A35-AC1D-F2A02A681AE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84829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609A12-F89E-8C75-46BD-2D9B07210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B165141-0061-579D-91C9-66A577F9EE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80BF015-D3A6-E932-D45E-2155C8D46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9BB1-5A5B-4779-81CE-BF22AFA9B40A}" type="datetimeFigureOut">
              <a:rPr lang="nl-BE" smtClean="0"/>
              <a:t>16/10/2025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B7F2026-EBD9-14E0-ECF9-9FD50B26D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0E25C6A-274B-2F87-37F0-B01D042F9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A8FF3-608E-4A35-AC1D-F2A02A681AE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478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5D68690B-1FE4-5378-5250-AF6AC74C2C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83CD605D-8B21-C317-340A-11D26EC33F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3E270A5-8991-CAED-AD4F-FCA600976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9BB1-5A5B-4779-81CE-BF22AFA9B40A}" type="datetimeFigureOut">
              <a:rPr lang="nl-BE" smtClean="0"/>
              <a:t>16/10/2025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0245DB4-94EF-F96B-1B89-C6FA18065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1ED165D-6C26-FE9A-A313-D5FA88962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A8FF3-608E-4A35-AC1D-F2A02A681AE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957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D6D74-CFC0-5AAD-0DBA-4DAE2FE5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DE51AA-1826-D5A4-4D74-A387839ED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9BB1-5A5B-4779-81CE-BF22AFA9B40A}" type="datetimeFigureOut">
              <a:rPr lang="nl-BE" smtClean="0"/>
              <a:t>16/10/2025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31CC4B-E962-E33F-B794-ED573FCF3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819002-D3F4-0B35-B8C1-52338A27C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A8FF3-608E-4A35-AC1D-F2A02A681AE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742228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8078BD-39A0-C16C-3B61-D34C31FA9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1982CEA-FF90-2199-8563-795EAFCFF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9BB1-5A5B-4779-81CE-BF22AFA9B40A}" type="datetimeFigureOut">
              <a:rPr lang="nl-BE" smtClean="0"/>
              <a:t>16/10/2025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3B3EA38-8206-E624-08CC-DDE312014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FC8F081-E84A-F6FF-462B-EEDB7EE94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A8FF3-608E-4A35-AC1D-F2A02A681AE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28033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9AC517-B988-EB68-8BAC-925B8C429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715FCC8-49F3-DA7C-D48E-D96CC614E6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E32E5A1-436D-5DAD-AB61-F9E63D53C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9BB1-5A5B-4779-81CE-BF22AFA9B40A}" type="datetimeFigureOut">
              <a:rPr lang="nl-BE" smtClean="0"/>
              <a:t>16/10/2025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D773E98-2CD4-4896-A8D4-721A101A6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4BCCD98-667F-C1AA-3F92-6A4B8516C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A8FF3-608E-4A35-AC1D-F2A02A681AE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094360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E01D21-EFE2-BA02-4562-FCDC06012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C78237D-D423-2D73-C4FF-7137A03AB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2E2D613-3ABC-6C9C-AAF0-28156D9C5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9BB1-5A5B-4779-81CE-BF22AFA9B40A}" type="datetimeFigureOut">
              <a:rPr lang="nl-BE" smtClean="0"/>
              <a:t>16/10/2025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B35B855-4A0E-2D07-328D-8DB476106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D6B777F-5E77-5BD5-24C1-F2CCC1BC2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A8FF3-608E-4A35-AC1D-F2A02A681AE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328038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B10792-05AE-BC19-2B74-E3F8EB7C0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D7F92F7-C619-6432-8C30-11F29A9C7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B6A89C8-7D22-1FFD-A6BF-2301B8B4B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9BB1-5A5B-4779-81CE-BF22AFA9B40A}" type="datetimeFigureOut">
              <a:rPr lang="nl-BE" smtClean="0"/>
              <a:t>16/10/2025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8D7AB5B-906F-0094-6232-F56E4D8EF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2BB81CA-0192-9646-9C81-51CB30982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A8FF3-608E-4A35-AC1D-F2A02A681AE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72731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91FD50-0C59-C417-55E1-5B3A891EA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072CF92-7358-3C54-F5F6-E2907BA7A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8CD0E01-57D7-1ED1-25CB-80AF4919F3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F8A1F70-CB2A-3596-2FF6-A5518EB71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9BB1-5A5B-4779-81CE-BF22AFA9B40A}" type="datetimeFigureOut">
              <a:rPr lang="nl-BE" smtClean="0"/>
              <a:t>16/10/2025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6DEAD15-42FE-9533-E17D-C8D552AA4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E1BE3A8-C2AB-BD02-4381-014E1BAE8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A8FF3-608E-4A35-AC1D-F2A02A681AE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374238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CAE3E7-3791-865B-3F8B-F0364AA08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C289837-11C1-D555-A7C5-13704B5A8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AC8E3B0-F466-2639-BB83-F754FBE4B6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5629B61-B828-DAE9-43BD-D83CFD7731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7A95B215-8D9C-8203-3A79-6B052A6E9B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8222EA28-84C7-1A06-ACB3-6131D7C76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9BB1-5A5B-4779-81CE-BF22AFA9B40A}" type="datetimeFigureOut">
              <a:rPr lang="nl-BE" smtClean="0"/>
              <a:t>16/10/2025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C2FCF4A-C584-0AD6-787A-DE0731DFE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BC2CE877-1AB5-5219-5331-E750DF8B7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A8FF3-608E-4A35-AC1D-F2A02A681AE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1761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15DD5A-C047-F8D0-DA7E-19329467A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A7DD8A31-6EFC-CFB6-C096-C1FB86C63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9BB1-5A5B-4779-81CE-BF22AFA9B40A}" type="datetimeFigureOut">
              <a:rPr lang="nl-BE" smtClean="0"/>
              <a:t>16/10/2025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363919A-4AC8-2939-3A78-BC0128E13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0690A0E-097A-7DDE-A49E-22FF894B7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A8FF3-608E-4A35-AC1D-F2A02A681AE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23797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E01D21-EFE2-BA02-4562-FCDC06012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C78237D-D423-2D73-C4FF-7137A03AB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2E2D613-3ABC-6C9C-AAF0-28156D9C5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9BB1-5A5B-4779-81CE-BF22AFA9B40A}" type="datetimeFigureOut">
              <a:rPr lang="nl-BE" smtClean="0"/>
              <a:t>16/10/2025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B35B855-4A0E-2D07-328D-8DB476106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D6B777F-5E77-5BD5-24C1-F2CCC1BC2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A8FF3-608E-4A35-AC1D-F2A02A681AE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88510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A5ECDA8F-593F-DEC1-EB1E-019275C61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9BB1-5A5B-4779-81CE-BF22AFA9B40A}" type="datetimeFigureOut">
              <a:rPr lang="nl-BE" smtClean="0"/>
              <a:t>16/10/2025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A989CE3-ABEA-CBC6-17DC-301A91C44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655E20E-9A75-6809-639D-6BF508F71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A8FF3-608E-4A35-AC1D-F2A02A681AE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12550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50C39-B327-A6CA-9BA1-8A6D4C157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411A3E1-63CD-AA3E-9B0E-912E88F19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DA25E0A-0902-85F9-601D-04F8AFDDA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0B2E31D-5342-EC7F-E643-58EE86993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9BB1-5A5B-4779-81CE-BF22AFA9B40A}" type="datetimeFigureOut">
              <a:rPr lang="nl-BE" smtClean="0"/>
              <a:t>16/10/2025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44D4488-8B90-86E5-8C03-7E4B8FB5C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3F28CB5-5AD3-1F16-2D64-D41D4CA56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A8FF3-608E-4A35-AC1D-F2A02A681AE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194726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6DB5E9-EA15-D30B-3C35-42A9BBF08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95281E37-FB05-E021-874C-01D79EEDDA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C42E8BD-AD00-F1CA-03F5-2675F2AC1B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62E5033-4861-59E4-CE97-FFC9C32B4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9BB1-5A5B-4779-81CE-BF22AFA9B40A}" type="datetimeFigureOut">
              <a:rPr lang="nl-BE" smtClean="0"/>
              <a:t>16/10/2025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0FFDCAE-789C-84DA-F97A-AF00B6478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3AFDC7F-2710-035E-BB0A-DDC96F4F7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A8FF3-608E-4A35-AC1D-F2A02A681AE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256436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609A12-F89E-8C75-46BD-2D9B07210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B165141-0061-579D-91C9-66A577F9EE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80BF015-D3A6-E932-D45E-2155C8D46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9BB1-5A5B-4779-81CE-BF22AFA9B40A}" type="datetimeFigureOut">
              <a:rPr lang="nl-BE" smtClean="0"/>
              <a:t>16/10/2025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B7F2026-EBD9-14E0-ECF9-9FD50B26D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0E25C6A-274B-2F87-37F0-B01D042F9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A8FF3-608E-4A35-AC1D-F2A02A681AE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2375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5D68690B-1FE4-5378-5250-AF6AC74C2C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83CD605D-8B21-C317-340A-11D26EC33F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3E270A5-8991-CAED-AD4F-FCA600976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9BB1-5A5B-4779-81CE-BF22AFA9B40A}" type="datetimeFigureOut">
              <a:rPr lang="nl-BE" smtClean="0"/>
              <a:t>16/10/2025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0245DB4-94EF-F96B-1B89-C6FA18065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1ED165D-6C26-FE9A-A313-D5FA88962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A8FF3-608E-4A35-AC1D-F2A02A681AE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755680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D6D74-CFC0-5AAD-0DBA-4DAE2FE5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DE51AA-1826-D5A4-4D74-A387839ED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9BB1-5A5B-4779-81CE-BF22AFA9B40A}" type="datetimeFigureOut">
              <a:rPr lang="nl-BE" smtClean="0"/>
              <a:t>16/10/2025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31CC4B-E962-E33F-B794-ED573FCF3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819002-D3F4-0B35-B8C1-52338A27C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A8FF3-608E-4A35-AC1D-F2A02A681AE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22637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8078BD-39A0-C16C-3B61-D34C31FA9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1982CEA-FF90-2199-8563-795EAFCFF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9BB1-5A5B-4779-81CE-BF22AFA9B40A}" type="datetimeFigureOut">
              <a:rPr lang="nl-BE" smtClean="0"/>
              <a:t>16/10/2025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3B3EA38-8206-E624-08CC-DDE312014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FC8F081-E84A-F6FF-462B-EEDB7EE94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A8FF3-608E-4A35-AC1D-F2A02A681AE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90878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FBC7C-D718-AD56-BB7A-81ABE0A964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29C63E-9C7B-8E7C-A717-FDCFDE121D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5AEF8-3D49-DDF2-B9AB-0E9D4A929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0EBFD-C0B0-4406-9B6E-841DD2A8CA96}" type="datetimeFigureOut">
              <a:rPr lang="en-BE" smtClean="0"/>
              <a:t>10/16/25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FF76D-B929-D2EF-FB98-572CB6CCF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4CBF5-2216-5724-58FB-FEB68F7C6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C9968-DF2A-4DEA-A251-97EFC3DCF20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307856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08AB3-0611-255A-0882-8B7ECD513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F1010-89D2-01C1-845E-DD17DB4D9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643EA-82EE-878C-ABA0-AFDBC6EDB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0EBFD-C0B0-4406-9B6E-841DD2A8CA96}" type="datetimeFigureOut">
              <a:rPr lang="en-BE" smtClean="0"/>
              <a:t>10/16/25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28868-17D1-F1D6-6B4B-75AE970C5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18483-0AD5-F41E-3130-A4EBD8B11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C9968-DF2A-4DEA-A251-97EFC3DCF20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99246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FDB43-CC8E-3A65-A592-6B7E6C600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EE7A94-F2CC-F7F5-D941-55B8FDDE3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B2ECE2-97A4-0081-7019-909BE4185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0EBFD-C0B0-4406-9B6E-841DD2A8CA96}" type="datetimeFigureOut">
              <a:rPr lang="en-BE" smtClean="0"/>
              <a:t>10/16/25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390EB-9333-46CB-6D91-6BFD1BA27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C0607-343C-8770-0DAF-9D3302EDF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C9968-DF2A-4DEA-A251-97EFC3DCF20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36117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B10792-05AE-BC19-2B74-E3F8EB7C0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D7F92F7-C619-6432-8C30-11F29A9C7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B6A89C8-7D22-1FFD-A6BF-2301B8B4B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9BB1-5A5B-4779-81CE-BF22AFA9B40A}" type="datetimeFigureOut">
              <a:rPr lang="nl-BE" smtClean="0"/>
              <a:t>16/10/2025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8D7AB5B-906F-0094-6232-F56E4D8EF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2BB81CA-0192-9646-9C81-51CB30982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A8FF3-608E-4A35-AC1D-F2A02A681AE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228835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8B67D-412C-FEA2-9096-8BCBCC569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26F19-6BDC-1F37-AD39-067A46C597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1FFC51-EC72-C86E-038E-9FA25C073E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A048AD-0E09-1CC7-700B-001F01FB6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0EBFD-C0B0-4406-9B6E-841DD2A8CA96}" type="datetimeFigureOut">
              <a:rPr lang="en-BE" smtClean="0"/>
              <a:t>10/16/25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AF59AB-58F9-B8B5-0773-E24D51ED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D107C3-7DD1-F595-7642-C341AA0F1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C9968-DF2A-4DEA-A251-97EFC3DCF20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960298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DBEC9-4C32-2BE4-CA4C-FCA81E1FF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0F3422-63DF-23D2-542D-6EF4370C1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08E8A-3245-31B7-5872-6E65528762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47431C-97B5-59FF-C5B6-C9848AE6A9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3902D8-0AE8-A661-6A7C-47164949E5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57AFB6-E851-88B9-1BDE-E6CF53710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0EBFD-C0B0-4406-9B6E-841DD2A8CA96}" type="datetimeFigureOut">
              <a:rPr lang="en-BE" smtClean="0"/>
              <a:t>10/16/25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CAE788-1F15-9300-B7B7-A5A445B71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9874FD-327C-9575-A12D-18F87C220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C9968-DF2A-4DEA-A251-97EFC3DCF20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265646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27F15-611A-41B6-0A4D-6FC022E2B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5270E5-7C95-D9B4-F71E-5F787F80D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0EBFD-C0B0-4406-9B6E-841DD2A8CA96}" type="datetimeFigureOut">
              <a:rPr lang="en-BE" smtClean="0"/>
              <a:t>10/16/25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7CE89-5CA6-A295-4332-AD7A4428A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E939CE-AB76-6F40-4A8B-FA8B80F2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C9968-DF2A-4DEA-A251-97EFC3DCF20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586487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E04FC0-D99F-388C-0B79-992280415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0EBFD-C0B0-4406-9B6E-841DD2A8CA96}" type="datetimeFigureOut">
              <a:rPr lang="en-BE" smtClean="0"/>
              <a:t>10/16/25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66F526-2840-2DC9-FA31-16E98D9B8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F1413F-E31B-E36B-FB48-134137F6A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C9968-DF2A-4DEA-A251-97EFC3DCF20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303154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B067D-A42F-4274-2573-3FC2654B1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DE74E-D1B8-93D4-E538-C24EC1228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0124F2-ECDB-334C-C672-B930DA1D96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7CED1B-74FF-5CBC-384C-034C3B820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0EBFD-C0B0-4406-9B6E-841DD2A8CA96}" type="datetimeFigureOut">
              <a:rPr lang="en-BE" smtClean="0"/>
              <a:t>10/16/25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2D9E93-1F54-2EF5-5D68-13E957525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71EB1-CA88-7427-A265-6E788740D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C9968-DF2A-4DEA-A251-97EFC3DCF20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910962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82458-2C56-62A3-CD46-259AAB532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86F67C-AC15-3039-4652-C04CAA2C07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13E69E-3B81-2E0B-764A-D9AF1DB7DC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10C8E-DE1F-33A1-42C8-F36DB46BA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0EBFD-C0B0-4406-9B6E-841DD2A8CA96}" type="datetimeFigureOut">
              <a:rPr lang="en-BE" smtClean="0"/>
              <a:t>10/16/25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B6E386-E2D1-41AE-6DF4-0A56515CF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FAD2B2-48DB-3767-F174-5DD2AA85B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C9968-DF2A-4DEA-A251-97EFC3DCF20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913400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C07D2-095A-7FBB-456B-09911A384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917183-08A6-52C7-607B-B3A658B523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05959-5EF3-4640-B1C7-DD79EAF72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0EBFD-C0B0-4406-9B6E-841DD2A8CA96}" type="datetimeFigureOut">
              <a:rPr lang="en-BE" smtClean="0"/>
              <a:t>10/16/25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315E6-F1C0-6CFC-6B44-46144E2F4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F5F67-7669-4A78-FA65-4AFC9EE0A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C9968-DF2A-4DEA-A251-97EFC3DCF20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999310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BE960C-5CFF-3258-A914-F627E9392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22DCE5-12E8-721A-8C2D-6F635614DD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A7F42-E301-DB24-EA06-10E8B84CE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0EBFD-C0B0-4406-9B6E-841DD2A8CA96}" type="datetimeFigureOut">
              <a:rPr lang="en-BE" smtClean="0"/>
              <a:t>10/16/25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B63F5-58D8-1D33-6CAF-0967B11C8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09A63-A46F-7696-234D-FA0799AF2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C9968-DF2A-4DEA-A251-97EFC3DCF20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35068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91FD50-0C59-C417-55E1-5B3A891EA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072CF92-7358-3C54-F5F6-E2907BA7A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8CD0E01-57D7-1ED1-25CB-80AF4919F3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F8A1F70-CB2A-3596-2FF6-A5518EB71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9BB1-5A5B-4779-81CE-BF22AFA9B40A}" type="datetimeFigureOut">
              <a:rPr lang="nl-BE" smtClean="0"/>
              <a:t>16/10/2025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6DEAD15-42FE-9533-E17D-C8D552AA4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E1BE3A8-C2AB-BD02-4381-014E1BAE8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A8FF3-608E-4A35-AC1D-F2A02A681AE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7604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CAE3E7-3791-865B-3F8B-F0364AA08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C289837-11C1-D555-A7C5-13704B5A8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AC8E3B0-F466-2639-BB83-F754FBE4B6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5629B61-B828-DAE9-43BD-D83CFD7731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7A95B215-8D9C-8203-3A79-6B052A6E9B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8222EA28-84C7-1A06-ACB3-6131D7C76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9BB1-5A5B-4779-81CE-BF22AFA9B40A}" type="datetimeFigureOut">
              <a:rPr lang="nl-BE" smtClean="0"/>
              <a:t>16/10/2025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C2FCF4A-C584-0AD6-787A-DE0731DFE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BC2CE877-1AB5-5219-5331-E750DF8B7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A8FF3-608E-4A35-AC1D-F2A02A681AE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5264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15DD5A-C047-F8D0-DA7E-19329467A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A7DD8A31-6EFC-CFB6-C096-C1FB86C63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9BB1-5A5B-4779-81CE-BF22AFA9B40A}" type="datetimeFigureOut">
              <a:rPr lang="nl-BE" smtClean="0"/>
              <a:t>16/10/2025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363919A-4AC8-2939-3A78-BC0128E13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0690A0E-097A-7DDE-A49E-22FF894B7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A8FF3-608E-4A35-AC1D-F2A02A681AE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877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A5ECDA8F-593F-DEC1-EB1E-019275C61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9BB1-5A5B-4779-81CE-BF22AFA9B40A}" type="datetimeFigureOut">
              <a:rPr lang="nl-BE" smtClean="0"/>
              <a:t>16/10/2025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A989CE3-ABEA-CBC6-17DC-301A91C44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655E20E-9A75-6809-639D-6BF508F71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A8FF3-608E-4A35-AC1D-F2A02A681AE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89007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50C39-B327-A6CA-9BA1-8A6D4C157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411A3E1-63CD-AA3E-9B0E-912E88F19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DA25E0A-0902-85F9-601D-04F8AFDDA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0B2E31D-5342-EC7F-E643-58EE86993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9BB1-5A5B-4779-81CE-BF22AFA9B40A}" type="datetimeFigureOut">
              <a:rPr lang="nl-BE" smtClean="0"/>
              <a:t>16/10/2025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44D4488-8B90-86E5-8C03-7E4B8FB5C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3F28CB5-5AD3-1F16-2D64-D41D4CA56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A8FF3-608E-4A35-AC1D-F2A02A681AE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61395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6DB5E9-EA15-D30B-3C35-42A9BBF08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95281E37-FB05-E021-874C-01D79EEDDA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C42E8BD-AD00-F1CA-03F5-2675F2AC1B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62E5033-4861-59E4-CE97-FFC9C32B4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9BB1-5A5B-4779-81CE-BF22AFA9B40A}" type="datetimeFigureOut">
              <a:rPr lang="nl-BE" smtClean="0"/>
              <a:t>16/10/2025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0FFDCAE-789C-84DA-F97A-AF00B6478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3AFDC7F-2710-035E-BB0A-DDC96F4F7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A8FF3-608E-4A35-AC1D-F2A02A681AE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15969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video" Target="../media/media1.mp4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media" Target="../media/media1.mp4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6" Type="http://schemas.openxmlformats.org/officeDocument/2006/relationships/video" Target="../media/media1.mp4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microsoft.com/office/2007/relationships/media" Target="../media/media1.mp4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Video 12" title="Staafdiagram van aandelenmarkt">
            <a:hlinkClick r:id="" action="ppaction://media"/>
            <a:extLst>
              <a:ext uri="{FF2B5EF4-FFF2-40B4-BE49-F238E27FC236}">
                <a16:creationId xmlns:a16="http://schemas.microsoft.com/office/drawing/2014/main" id="{B35926E4-05E3-801E-7ED4-A8A6BF0D8986}"/>
              </a:ext>
            </a:extLst>
          </p:cNvPr>
          <p:cNvPicPr>
            <a:picLocks noChangeAspect="1"/>
          </p:cNvPicPr>
          <p:nvPr userDrawn="1">
            <a:vide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hthoek 13">
            <a:extLst>
              <a:ext uri="{FF2B5EF4-FFF2-40B4-BE49-F238E27FC236}">
                <a16:creationId xmlns:a16="http://schemas.microsoft.com/office/drawing/2014/main" id="{854AB34F-63CF-F7E0-02A0-28469E527D4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4337">
              <a:alpha val="7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0301B5E-4E2B-A6DB-5925-B2EC519EB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3293" y="154032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A3C29633-190A-0197-3DA9-EC8DFAB0F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075" y="292076"/>
            <a:ext cx="10515600" cy="100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stijl te bewerken</a:t>
            </a:r>
            <a:endParaRPr lang="nl-BE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DB9325-F9AB-0E8D-505A-AD1065F024E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2857" y="1337808"/>
            <a:ext cx="10520943" cy="6606"/>
          </a:xfrm>
          <a:prstGeom prst="line">
            <a:avLst/>
          </a:prstGeom>
          <a:ln w="38100">
            <a:solidFill>
              <a:srgbClr val="07442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38EE0-8464-5FE4-4025-D7C4D74A0332}"/>
              </a:ext>
            </a:extLst>
          </p:cNvPr>
          <p:cNvCxnSpPr>
            <a:cxnSpLocks/>
          </p:cNvCxnSpPr>
          <p:nvPr userDrawn="1"/>
        </p:nvCxnSpPr>
        <p:spPr>
          <a:xfrm flipH="1">
            <a:off x="853293" y="6176963"/>
            <a:ext cx="9128907" cy="0"/>
          </a:xfrm>
          <a:prstGeom prst="line">
            <a:avLst/>
          </a:prstGeom>
          <a:ln w="38100">
            <a:solidFill>
              <a:srgbClr val="07442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7A888C-6579-EE81-3DA4-6DC8DFA250D4}"/>
              </a:ext>
            </a:extLst>
          </p:cNvPr>
          <p:cNvCxnSpPr>
            <a:cxnSpLocks/>
          </p:cNvCxnSpPr>
          <p:nvPr userDrawn="1"/>
        </p:nvCxnSpPr>
        <p:spPr>
          <a:xfrm flipH="1">
            <a:off x="11018520" y="6176963"/>
            <a:ext cx="335280" cy="0"/>
          </a:xfrm>
          <a:prstGeom prst="line">
            <a:avLst/>
          </a:prstGeom>
          <a:ln w="38100">
            <a:solidFill>
              <a:srgbClr val="07442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E023A86-F80F-76D3-C672-8C771FC48894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033800" y="5710404"/>
            <a:ext cx="933119" cy="933119"/>
          </a:xfrm>
          <a:prstGeom prst="rect">
            <a:avLst/>
          </a:prstGeom>
        </p:spPr>
      </p:pic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796AF50-A528-B12A-96B0-868A2F2677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3293" y="638336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45C89BB1-5A5B-4779-81CE-BF22AFA9B40A}" type="datetimeFigureOut">
              <a:rPr lang="nl-BE" smtClean="0"/>
              <a:pPr/>
              <a:t>16/10/2025</a:t>
            </a:fld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928E766-20E7-FFEB-BB73-3728F14346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04120" y="637442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9F1833D-C567-A08F-A4C3-DA00B20469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83860" y="63521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3FA8FF3-608E-4A35-AC1D-F2A02A681AE9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18725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3" r:id="rId1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Video 12" title="Staafdiagram van aandelenmarkt">
            <a:hlinkClick r:id="" action="ppaction://media"/>
            <a:extLst>
              <a:ext uri="{FF2B5EF4-FFF2-40B4-BE49-F238E27FC236}">
                <a16:creationId xmlns:a16="http://schemas.microsoft.com/office/drawing/2014/main" id="{B35926E4-05E3-801E-7ED4-A8A6BF0D8986}"/>
              </a:ext>
            </a:extLst>
          </p:cNvPr>
          <p:cNvPicPr>
            <a:picLocks noChangeAspect="1"/>
          </p:cNvPicPr>
          <p:nvPr userDrawn="1">
            <a:vide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hthoek 13">
            <a:extLst>
              <a:ext uri="{FF2B5EF4-FFF2-40B4-BE49-F238E27FC236}">
                <a16:creationId xmlns:a16="http://schemas.microsoft.com/office/drawing/2014/main" id="{854AB34F-63CF-F7E0-02A0-28469E527D4A}"/>
              </a:ext>
            </a:extLst>
          </p:cNvPr>
          <p:cNvSpPr/>
          <p:nvPr userDrawn="1"/>
        </p:nvSpPr>
        <p:spPr>
          <a:xfrm>
            <a:off x="-180109" y="-110836"/>
            <a:ext cx="12593781" cy="7273636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0301B5E-4E2B-A6DB-5925-B2EC519EB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075" y="157056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A3C29633-190A-0197-3DA9-EC8DFAB0F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075" y="292076"/>
            <a:ext cx="10515600" cy="100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DB9325-F9AB-0E8D-505A-AD1065F024E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2857" y="1337808"/>
            <a:ext cx="10520943" cy="6606"/>
          </a:xfrm>
          <a:prstGeom prst="line">
            <a:avLst/>
          </a:prstGeom>
          <a:ln w="38100">
            <a:solidFill>
              <a:srgbClr val="07442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38EE0-8464-5FE4-4025-D7C4D74A0332}"/>
              </a:ext>
            </a:extLst>
          </p:cNvPr>
          <p:cNvCxnSpPr>
            <a:cxnSpLocks/>
          </p:cNvCxnSpPr>
          <p:nvPr userDrawn="1"/>
        </p:nvCxnSpPr>
        <p:spPr>
          <a:xfrm flipH="1">
            <a:off x="853293" y="6176963"/>
            <a:ext cx="9128907" cy="0"/>
          </a:xfrm>
          <a:prstGeom prst="line">
            <a:avLst/>
          </a:prstGeom>
          <a:ln w="38100">
            <a:solidFill>
              <a:srgbClr val="07442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7A888C-6579-EE81-3DA4-6DC8DFA250D4}"/>
              </a:ext>
            </a:extLst>
          </p:cNvPr>
          <p:cNvCxnSpPr>
            <a:cxnSpLocks/>
          </p:cNvCxnSpPr>
          <p:nvPr userDrawn="1"/>
        </p:nvCxnSpPr>
        <p:spPr>
          <a:xfrm flipH="1">
            <a:off x="11018520" y="6176963"/>
            <a:ext cx="335280" cy="0"/>
          </a:xfrm>
          <a:prstGeom prst="line">
            <a:avLst/>
          </a:prstGeom>
          <a:ln w="38100">
            <a:solidFill>
              <a:srgbClr val="07442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E023A86-F80F-76D3-C672-8C771FC48894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033800" y="5710404"/>
            <a:ext cx="933119" cy="933119"/>
          </a:xfrm>
          <a:prstGeom prst="rect">
            <a:avLst/>
          </a:prstGeom>
        </p:spPr>
      </p:pic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796AF50-A528-B12A-96B0-868A2F2677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3293" y="638336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C89BB1-5A5B-4779-81CE-BF22AFA9B40A}" type="datetimeFigureOut">
              <a:rPr lang="nl-BE" smtClean="0"/>
              <a:t>16/10/2025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928E766-20E7-FFEB-BB73-3728F14346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04120" y="637442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9F1833D-C567-A08F-A4C3-DA00B20469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83860" y="63521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FA8FF3-608E-4A35-AC1D-F2A02A681AE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37810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C66EFB-49B5-5AD4-7916-FC6162A53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D05F7-2DDD-5EEC-8413-0DCA0CF59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E564E-4AB9-C83C-1931-128DE4E6DC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60EBFD-C0B0-4406-9B6E-841DD2A8CA96}" type="datetimeFigureOut">
              <a:rPr lang="en-BE" smtClean="0"/>
              <a:t>10/16/25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0F2FF-9BB5-8647-2B06-30D4FE031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ECACD-1254-E804-895F-79A9E21739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3C9968-DF2A-4DEA-A251-97EFC3DCF20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11410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B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B769044-15E7-D71D-6515-9B50339F8D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sz="4800" b="0" i="0" u="none" strike="noStrike" dirty="0">
                <a:solidFill>
                  <a:srgbClr val="FFFFFF"/>
                </a:solidFill>
                <a:effectLst/>
                <a:latin typeface="Aptos Display" panose="020B0004020202020204" pitchFamily="34" charset="0"/>
              </a:rPr>
              <a:t>Macro-Updates AV2 2025</a:t>
            </a:r>
            <a:endParaRPr lang="nl-BE" sz="16600" dirty="0"/>
          </a:p>
        </p:txBody>
      </p:sp>
      <p:sp>
        <p:nvSpPr>
          <p:cNvPr id="5" name="Ondertitel 4">
            <a:extLst>
              <a:ext uri="{FF2B5EF4-FFF2-40B4-BE49-F238E27FC236}">
                <a16:creationId xmlns:a16="http://schemas.microsoft.com/office/drawing/2014/main" id="{B659927F-E972-1F3F-1677-5DB0C494D2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nl-BE" sz="3600" dirty="0"/>
              <a:t>M. Van Nuffel</a:t>
            </a:r>
          </a:p>
        </p:txBody>
      </p:sp>
    </p:spTree>
    <p:extLst>
      <p:ext uri="{BB962C8B-B14F-4D97-AF65-F5344CB8AC3E}">
        <p14:creationId xmlns:p14="http://schemas.microsoft.com/office/powerpoint/2010/main" val="948246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F476F-A227-38A9-3358-2C28E2B9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244337"/>
                </a:solidFill>
              </a:rPr>
              <a:t>IMF: activaprijzen kwetsbaar</a:t>
            </a:r>
            <a:endParaRPr lang="en-BE" dirty="0">
              <a:solidFill>
                <a:srgbClr val="244337"/>
              </a:solidFill>
              <a:latin typeface="Lato Black" panose="020F0A02020204030203" pitchFamily="34" charset="0"/>
            </a:endParaRPr>
          </a:p>
        </p:txBody>
      </p:sp>
      <p:pic>
        <p:nvPicPr>
          <p:cNvPr id="6" name="Afbeelding 5" descr="Afbeelding met tekst, Lettertype, wit, schermopname&#10;&#10;Automatisch gegenereerde beschrijving">
            <a:extLst>
              <a:ext uri="{FF2B5EF4-FFF2-40B4-BE49-F238E27FC236}">
                <a16:creationId xmlns:a16="http://schemas.microsoft.com/office/drawing/2014/main" id="{7C60E29A-562D-9956-B9EC-7845576CC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628" y="2043272"/>
            <a:ext cx="4428744" cy="1058518"/>
          </a:xfrm>
          <a:prstGeom prst="rect">
            <a:avLst/>
          </a:prstGeom>
        </p:spPr>
      </p:pic>
      <p:pic>
        <p:nvPicPr>
          <p:cNvPr id="10" name="Afbeelding 9" descr="Afbeelding met Lettertype, Graphics, tekst, logo&#10;&#10;Automatisch gegenereerde beschrijving">
            <a:extLst>
              <a:ext uri="{FF2B5EF4-FFF2-40B4-BE49-F238E27FC236}">
                <a16:creationId xmlns:a16="http://schemas.microsoft.com/office/drawing/2014/main" id="{3251C64D-47DA-3E8F-20F4-29A5DC73736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627" y="1605122"/>
            <a:ext cx="1012277" cy="438150"/>
          </a:xfrm>
          <a:prstGeom prst="rect">
            <a:avLst/>
          </a:prstGeom>
        </p:spPr>
      </p:pic>
      <p:pic>
        <p:nvPicPr>
          <p:cNvPr id="16" name="Afbeelding 15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46DDE917-75E4-ED72-A85D-B00EE3E567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532" y="3257582"/>
            <a:ext cx="3285743" cy="2613142"/>
          </a:xfrm>
          <a:prstGeom prst="rect">
            <a:avLst/>
          </a:prstGeom>
        </p:spPr>
      </p:pic>
      <p:pic>
        <p:nvPicPr>
          <p:cNvPr id="8" name="Afbeelding 7" descr="Afbeelding met tekst, schermopname, Lettertype, diagram&#10;&#10;Automatisch gegenereerde beschrijving">
            <a:extLst>
              <a:ext uri="{FF2B5EF4-FFF2-40B4-BE49-F238E27FC236}">
                <a16:creationId xmlns:a16="http://schemas.microsoft.com/office/drawing/2014/main" id="{F0ABB542-8653-35FB-759E-D8DDBBD85D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841" y="3257582"/>
            <a:ext cx="3199858" cy="261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59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A8F195-B13E-8B42-5005-67618E05D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>
                <a:solidFill>
                  <a:srgbClr val="244337"/>
                </a:solidFill>
              </a:rPr>
              <a:t>Staatsschulden en fiscale druk nemen toe</a:t>
            </a:r>
          </a:p>
        </p:txBody>
      </p:sp>
      <p:pic>
        <p:nvPicPr>
          <p:cNvPr id="19" name="Afbeelding 18" descr="Afbeelding met tekst, Lettertype, schermopname, wit&#10;&#10;Automatisch gegenereerde beschrijving">
            <a:extLst>
              <a:ext uri="{FF2B5EF4-FFF2-40B4-BE49-F238E27FC236}">
                <a16:creationId xmlns:a16="http://schemas.microsoft.com/office/drawing/2014/main" id="{1F0EC51B-8140-4D29-5BC0-9F10DEDC94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875" y="3099809"/>
            <a:ext cx="4427966" cy="1154530"/>
          </a:xfrm>
          <a:prstGeom prst="rect">
            <a:avLst/>
          </a:prstGeom>
        </p:spPr>
      </p:pic>
      <p:pic>
        <p:nvPicPr>
          <p:cNvPr id="5" name="Afbeelding 4" descr="Afbeelding met tekst, Lettertype, wit, schermopname&#10;&#10;Automatisch gegenereerde beschrijving">
            <a:extLst>
              <a:ext uri="{FF2B5EF4-FFF2-40B4-BE49-F238E27FC236}">
                <a16:creationId xmlns:a16="http://schemas.microsoft.com/office/drawing/2014/main" id="{E010F73B-424A-FF8B-40F5-E96E5DAEBD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96" y="1997081"/>
            <a:ext cx="3735262" cy="1189307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22DF2A6C-79A6-96D4-ED77-4AFE624857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96" y="1674590"/>
            <a:ext cx="1376489" cy="322491"/>
          </a:xfrm>
          <a:prstGeom prst="rect">
            <a:avLst/>
          </a:prstGeom>
        </p:spPr>
      </p:pic>
      <p:pic>
        <p:nvPicPr>
          <p:cNvPr id="9" name="Afbeelding 8" descr="Afbeelding met tekst, schermopname, Lettertype, document&#10;&#10;Automatisch gegenereerde beschrijving">
            <a:extLst>
              <a:ext uri="{FF2B5EF4-FFF2-40B4-BE49-F238E27FC236}">
                <a16:creationId xmlns:a16="http://schemas.microsoft.com/office/drawing/2014/main" id="{71A0C57A-08BC-4489-0A62-A962C3ABAC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96" y="3383052"/>
            <a:ext cx="4037416" cy="2333613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9743B942-1FD1-1C0C-4CAB-FA6325576541}"/>
              </a:ext>
            </a:extLst>
          </p:cNvPr>
          <p:cNvSpPr/>
          <p:nvPr/>
        </p:nvSpPr>
        <p:spPr>
          <a:xfrm>
            <a:off x="1199213" y="3671613"/>
            <a:ext cx="3642610" cy="495653"/>
          </a:xfrm>
          <a:prstGeom prst="rect">
            <a:avLst/>
          </a:prstGeom>
          <a:solidFill>
            <a:srgbClr val="FFFF00">
              <a:alpha val="1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5004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1D82D09-CADE-E716-630D-C8EA7B65C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244337"/>
                </a:solidFill>
              </a:rPr>
              <a:t>Rente daalt? Niet in de lange looptijden</a:t>
            </a:r>
          </a:p>
        </p:txBody>
      </p:sp>
      <p:pic>
        <p:nvPicPr>
          <p:cNvPr id="4" name="Afbeelding 3" descr="Afbeelding met schermopname, tekst, software, Multimediasoftware&#10;&#10;Automatisch gegenereerde beschrijving">
            <a:extLst>
              <a:ext uri="{FF2B5EF4-FFF2-40B4-BE49-F238E27FC236}">
                <a16:creationId xmlns:a16="http://schemas.microsoft.com/office/drawing/2014/main" id="{DCDBD3D3-89C6-2623-EEF8-616D968AB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75" y="1971001"/>
            <a:ext cx="6370603" cy="1458590"/>
          </a:xfrm>
          <a:prstGeom prst="rect">
            <a:avLst/>
          </a:prstGeom>
        </p:spPr>
      </p:pic>
      <p:pic>
        <p:nvPicPr>
          <p:cNvPr id="5" name="Afbeelding 4" descr="Afbeelding met tekst, Lettertype, schermopname, wit&#10;&#10;Automatisch gegenereerde beschrijving">
            <a:extLst>
              <a:ext uri="{FF2B5EF4-FFF2-40B4-BE49-F238E27FC236}">
                <a16:creationId xmlns:a16="http://schemas.microsoft.com/office/drawing/2014/main" id="{4EA1EB70-BCBD-4AA9-9CFA-AB3E0984E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10" y="4097850"/>
            <a:ext cx="4846603" cy="875081"/>
          </a:xfrm>
          <a:prstGeom prst="rect">
            <a:avLst/>
          </a:prstGeom>
        </p:spPr>
      </p:pic>
      <p:pic>
        <p:nvPicPr>
          <p:cNvPr id="7" name="Afbeelding 6" descr="Afbeelding met tekst, schermopname, lijn, Lettertype&#10;&#10;Automatisch gegenereerde beschrijving">
            <a:extLst>
              <a:ext uri="{FF2B5EF4-FFF2-40B4-BE49-F238E27FC236}">
                <a16:creationId xmlns:a16="http://schemas.microsoft.com/office/drawing/2014/main" id="{AE2ADD48-0D4C-BCB9-9656-92E185AFCE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863" y="1619011"/>
            <a:ext cx="3364812" cy="2178227"/>
          </a:xfrm>
          <a:prstGeom prst="rect">
            <a:avLst/>
          </a:prstGeom>
        </p:spPr>
      </p:pic>
      <p:pic>
        <p:nvPicPr>
          <p:cNvPr id="13" name="Afbeelding 12" descr="Afbeelding met tekst, lijn, Lettertype, Perceel&#10;&#10;Automatisch gegenereerde beschrijving">
            <a:extLst>
              <a:ext uri="{FF2B5EF4-FFF2-40B4-BE49-F238E27FC236}">
                <a16:creationId xmlns:a16="http://schemas.microsoft.com/office/drawing/2014/main" id="{FBFF1545-48A2-D621-FE7A-0CA83D38EF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730" y="4166570"/>
            <a:ext cx="3949148" cy="1686851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AF8AA4E3-20A1-CC6C-902A-6E729092F447}"/>
              </a:ext>
            </a:extLst>
          </p:cNvPr>
          <p:cNvSpPr txBox="1"/>
          <p:nvPr/>
        </p:nvSpPr>
        <p:spPr>
          <a:xfrm>
            <a:off x="6096000" y="3797238"/>
            <a:ext cx="1336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rgbClr val="244337"/>
                </a:solidFill>
              </a:rPr>
              <a:t>US Inflation</a:t>
            </a:r>
          </a:p>
        </p:txBody>
      </p:sp>
    </p:spTree>
    <p:extLst>
      <p:ext uri="{BB962C8B-B14F-4D97-AF65-F5344CB8AC3E}">
        <p14:creationId xmlns:p14="http://schemas.microsoft.com/office/powerpoint/2010/main" val="1891236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FCB71D-7F98-180E-C27C-072C4C8E0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>
                <a:solidFill>
                  <a:srgbClr val="244337"/>
                </a:solidFill>
              </a:rPr>
              <a:t>Europa en Frankrijk: politieke onzekerheid en fragiele groei</a:t>
            </a:r>
          </a:p>
        </p:txBody>
      </p:sp>
      <p:pic>
        <p:nvPicPr>
          <p:cNvPr id="5" name="Tijdelijke aanduiding voor inhoud 3" descr="Afbeelding met tekst, Lettertype, schermopname, wit&#10;&#10;Automatisch gegenereerde beschrijving">
            <a:extLst>
              <a:ext uri="{FF2B5EF4-FFF2-40B4-BE49-F238E27FC236}">
                <a16:creationId xmlns:a16="http://schemas.microsoft.com/office/drawing/2014/main" id="{61901FC5-B822-B34F-4BE2-F2582EC0A0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892" y="2114485"/>
            <a:ext cx="5601978" cy="1314515"/>
          </a:xfrm>
          <a:prstGeom prst="rect">
            <a:avLst/>
          </a:prstGeom>
        </p:spPr>
      </p:pic>
      <p:pic>
        <p:nvPicPr>
          <p:cNvPr id="9" name="Afbeelding 8" descr="Afbeelding met tekst, Lettertype, wit, algebra&#10;&#10;Automatisch gegenereerde beschrijving">
            <a:extLst>
              <a:ext uri="{FF2B5EF4-FFF2-40B4-BE49-F238E27FC236}">
                <a16:creationId xmlns:a16="http://schemas.microsoft.com/office/drawing/2014/main" id="{B0A7726D-A507-0A0D-936C-7F50975154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892" y="3988574"/>
            <a:ext cx="5840517" cy="1020798"/>
          </a:xfrm>
          <a:prstGeom prst="rect">
            <a:avLst/>
          </a:prstGeom>
        </p:spPr>
      </p:pic>
      <p:pic>
        <p:nvPicPr>
          <p:cNvPr id="11" name="Afbeelding 10" descr="Afbeelding met tekst, Menselijk gezicht, person, schermopname&#10;&#10;Automatisch gegenereerde beschrijving">
            <a:extLst>
              <a:ext uri="{FF2B5EF4-FFF2-40B4-BE49-F238E27FC236}">
                <a16:creationId xmlns:a16="http://schemas.microsoft.com/office/drawing/2014/main" id="{A70CAADE-4944-CB8E-62E0-EEC5433B50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9" b="21739"/>
          <a:stretch/>
        </p:blipFill>
        <p:spPr>
          <a:xfrm>
            <a:off x="7365188" y="1589874"/>
            <a:ext cx="3037769" cy="367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508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8518C1-99F0-0D99-C958-773EAA6D6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>
                <a:solidFill>
                  <a:srgbClr val="244337"/>
                </a:solidFill>
              </a:rPr>
              <a:t>Goud breekt record — wat zegt dat over markten?</a:t>
            </a:r>
          </a:p>
        </p:txBody>
      </p:sp>
      <p:pic>
        <p:nvPicPr>
          <p:cNvPr id="5" name="Tijdelijke aanduiding voor inhoud 4" descr="Afbeelding met tekst, schermopname, lijn, Perceel&#10;&#10;Automatisch gegenereerde beschrijving">
            <a:extLst>
              <a:ext uri="{FF2B5EF4-FFF2-40B4-BE49-F238E27FC236}">
                <a16:creationId xmlns:a16="http://schemas.microsoft.com/office/drawing/2014/main" id="{29EB8055-FE54-5F8E-4FBD-46247955E3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"/>
          <a:stretch/>
        </p:blipFill>
        <p:spPr>
          <a:xfrm>
            <a:off x="940597" y="3010589"/>
            <a:ext cx="5274672" cy="2792716"/>
          </a:xfrm>
        </p:spPr>
      </p:pic>
      <p:pic>
        <p:nvPicPr>
          <p:cNvPr id="6" name="Afbeelding 5" descr="Afbeelding met tekst, schermopname, ontwerp&#10;&#10;Automatisch gegenereerde beschrijving">
            <a:extLst>
              <a:ext uri="{FF2B5EF4-FFF2-40B4-BE49-F238E27FC236}">
                <a16:creationId xmlns:a16="http://schemas.microsoft.com/office/drawing/2014/main" id="{9AB06291-9AD1-679A-5915-33C7A1E86D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76" b="38744"/>
          <a:stretch/>
        </p:blipFill>
        <p:spPr>
          <a:xfrm>
            <a:off x="6752056" y="3010210"/>
            <a:ext cx="4575619" cy="2603471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6B194159-B30A-BC35-2033-498C5EE7C8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813" y="1579106"/>
            <a:ext cx="3778374" cy="116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73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5C365B-D8BF-26E9-998F-92F06D7B2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244337"/>
                </a:solidFill>
              </a:rPr>
              <a:t>Do your own research</a:t>
            </a:r>
          </a:p>
        </p:txBody>
      </p:sp>
      <p:pic>
        <p:nvPicPr>
          <p:cNvPr id="5" name="Tijdelijke aanduiding voor inhoud 4" descr="Afbeelding met tekst, schermopname&#10;&#10;Automatisch gegenereerde beschrijving">
            <a:extLst>
              <a:ext uri="{FF2B5EF4-FFF2-40B4-BE49-F238E27FC236}">
                <a16:creationId xmlns:a16="http://schemas.microsoft.com/office/drawing/2014/main" id="{E399022F-E850-A63C-EEE1-165157D3B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8" t="18543" r="8458" b="31510"/>
          <a:stretch/>
        </p:blipFill>
        <p:spPr>
          <a:xfrm>
            <a:off x="2345634" y="1533648"/>
            <a:ext cx="3482597" cy="4532905"/>
          </a:xfrm>
        </p:spPr>
      </p:pic>
      <p:pic>
        <p:nvPicPr>
          <p:cNvPr id="9" name="Afbeelding 8" descr="Afbeelding met tekst, schermopname, brief, Lettertype&#10;&#10;Automatisch gegenereerde beschrijving">
            <a:extLst>
              <a:ext uri="{FF2B5EF4-FFF2-40B4-BE49-F238E27FC236}">
                <a16:creationId xmlns:a16="http://schemas.microsoft.com/office/drawing/2014/main" id="{F9480B9D-F07E-4400-781A-533F36FE5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94" b="28696"/>
          <a:stretch/>
        </p:blipFill>
        <p:spPr>
          <a:xfrm>
            <a:off x="6096000" y="1981379"/>
            <a:ext cx="3823394" cy="375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el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Normaal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DED0045-D6B1-8743-9D4F-6BCE593CB7C6}">
  <we:reference id="wa200005566" version="3.0.0.3" store="nl-NL" storeType="OMEX"/>
  <we:alternateReferences>
    <we:reference id="WA200005566" version="3.0.0.3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FD744ABC62A64EB73EBDE161BAFFAF" ma:contentTypeVersion="13" ma:contentTypeDescription="Een nieuw document maken." ma:contentTypeScope="" ma:versionID="4951167e122b31e5ded957a5580b48da">
  <xsd:schema xmlns:xsd="http://www.w3.org/2001/XMLSchema" xmlns:xs="http://www.w3.org/2001/XMLSchema" xmlns:p="http://schemas.microsoft.com/office/2006/metadata/properties" xmlns:ns2="bc1159ad-d26f-4422-9cd3-507dd7bb304b" xmlns:ns3="8645f338-6b19-47dd-a9cd-521166d8a9c7" targetNamespace="http://schemas.microsoft.com/office/2006/metadata/properties" ma:root="true" ma:fieldsID="283887a6431aabf65d426566ab0d1d71" ns2:_="" ns3:_="">
    <xsd:import namespace="bc1159ad-d26f-4422-9cd3-507dd7bb304b"/>
    <xsd:import namespace="8645f338-6b19-47dd-a9cd-521166d8a9c7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1159ad-d26f-4422-9cd3-507dd7bb304b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Afbeeldingtags" ma:readOnly="false" ma:fieldId="{5cf76f15-5ced-4ddc-b409-7134ff3c332f}" ma:taxonomyMulti="true" ma:sspId="da829b53-f82c-4818-ba9e-f50c3edd119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45f338-6b19-47dd-a9cd-521166d8a9c7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fa6b2853-0cf4-4253-bc2b-fe296ed0741f}" ma:internalName="TaxCatchAll" ma:showField="CatchAllData" ma:web="8645f338-6b19-47dd-a9cd-521166d8a9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DBD6C5D-4773-475C-86FF-2D05E05934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c1159ad-d26f-4422-9cd3-507dd7bb304b"/>
    <ds:schemaRef ds:uri="8645f338-6b19-47dd-a9cd-521166d8a9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176AE51-6F4C-460E-A4C6-2DFD6C1DFC3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2665</TotalTime>
  <Words>1703</Words>
  <Application>Microsoft Macintosh PowerPoint</Application>
  <PresentationFormat>Breedbeeld</PresentationFormat>
  <Paragraphs>49</Paragraphs>
  <Slides>7</Slides>
  <Notes>6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3</vt:i4>
      </vt:variant>
      <vt:variant>
        <vt:lpstr>Diatitels</vt:lpstr>
      </vt:variant>
      <vt:variant>
        <vt:i4>7</vt:i4>
      </vt:variant>
    </vt:vector>
  </HeadingPairs>
  <TitlesOfParts>
    <vt:vector size="14" baseType="lpstr">
      <vt:lpstr>Aptos</vt:lpstr>
      <vt:lpstr>Aptos Display</vt:lpstr>
      <vt:lpstr>Arial</vt:lpstr>
      <vt:lpstr>Lato Black</vt:lpstr>
      <vt:lpstr>Titel</vt:lpstr>
      <vt:lpstr>Normaal</vt:lpstr>
      <vt:lpstr>Custom Design</vt:lpstr>
      <vt:lpstr>Macro-Updates AV2 2025</vt:lpstr>
      <vt:lpstr>IMF: activaprijzen kwetsbaar</vt:lpstr>
      <vt:lpstr>Staatsschulden en fiscale druk nemen toe</vt:lpstr>
      <vt:lpstr>Rente daalt? Niet in de lange looptijden</vt:lpstr>
      <vt:lpstr>Europa en Frankrijk: politieke onzekerheid en fragiele groei</vt:lpstr>
      <vt:lpstr>Goud breekt record — wat zegt dat over markten?</vt:lpstr>
      <vt:lpstr>Do your own research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Vek investment club</dc:title>
  <dc:creator>Investment Club | VEK</dc:creator>
  <cp:lastModifiedBy>Milan Van Nuffel</cp:lastModifiedBy>
  <cp:revision>12</cp:revision>
  <cp:lastPrinted>2024-07-16T07:40:55Z</cp:lastPrinted>
  <dcterms:created xsi:type="dcterms:W3CDTF">2024-07-09T18:43:59Z</dcterms:created>
  <dcterms:modified xsi:type="dcterms:W3CDTF">2025-10-16T17:27:05Z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0x01010004FD744ABC62A64EB73EBDE161BAFFAF</vt:lpwstr>
  </property>
  <property fmtid="{D5CDD505-2E9C-101B-9397-08002B2CF9AE}" pid="3" name="MediaServiceImageTags">
    <vt:lpwstr/>
  </property>
</Properties>
</file>